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63" r:id="rId5"/>
    <p:sldId id="260" r:id="rId6"/>
    <p:sldId id="264" r:id="rId7"/>
    <p:sldId id="266" r:id="rId8"/>
    <p:sldId id="267" r:id="rId9"/>
    <p:sldId id="265" r:id="rId10"/>
    <p:sldId id="271" r:id="rId11"/>
    <p:sldId id="270" r:id="rId12"/>
    <p:sldId id="268" r:id="rId13"/>
    <p:sldId id="272" r:id="rId14"/>
    <p:sldId id="269" r:id="rId15"/>
    <p:sldId id="273" r:id="rId16"/>
    <p:sldId id="274" r:id="rId17"/>
    <p:sldId id="282" r:id="rId18"/>
    <p:sldId id="283" r:id="rId19"/>
    <p:sldId id="284" r:id="rId20"/>
    <p:sldId id="285" r:id="rId21"/>
    <p:sldId id="275" r:id="rId22"/>
    <p:sldId id="276" r:id="rId23"/>
    <p:sldId id="277" r:id="rId24"/>
    <p:sldId id="279" r:id="rId25"/>
    <p:sldId id="280" r:id="rId26"/>
    <p:sldId id="278" r:id="rId27"/>
    <p:sldId id="281" r:id="rId28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Rokkitt" panose="020B0604020202020204" charset="0"/>
      <p:regular r:id="rId39"/>
      <p:bold r:id="rId40"/>
    </p:embeddedFont>
    <p:embeddedFont>
      <p:font typeface="Rubik" panose="020B0604020202020204" charset="-79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B94C644-E205-489D-A2BA-75455913CD63}">
          <p14:sldIdLst>
            <p14:sldId id="256"/>
          </p14:sldIdLst>
        </p14:section>
        <p14:section name="CPU" id="{7883D9BC-773A-4933-9A5B-4EC3027962D9}">
          <p14:sldIdLst>
            <p14:sldId id="257"/>
            <p14:sldId id="258"/>
          </p14:sldIdLst>
        </p14:section>
        <p14:section name="Generaciones de Lenguajes de Progr" id="{98B26391-0600-40F7-A7E1-F84AC4866FC0}">
          <p14:sldIdLst>
            <p14:sldId id="263"/>
            <p14:sldId id="260"/>
            <p14:sldId id="264"/>
            <p14:sldId id="266"/>
            <p14:sldId id="267"/>
            <p14:sldId id="265"/>
          </p14:sldIdLst>
        </p14:section>
        <p14:section name="Java" id="{5C1EFADC-9EC7-4B13-A9EE-013A7BE44F98}">
          <p14:sldIdLst>
            <p14:sldId id="271"/>
            <p14:sldId id="270"/>
            <p14:sldId id="268"/>
            <p14:sldId id="272"/>
            <p14:sldId id="269"/>
            <p14:sldId id="273"/>
            <p14:sldId id="274"/>
            <p14:sldId id="282"/>
          </p14:sldIdLst>
        </p14:section>
        <p14:section name="Ratings" id="{FBE946ED-CC77-4E33-9E3D-FB32AD4015FC}">
          <p14:sldIdLst>
            <p14:sldId id="283"/>
            <p14:sldId id="284"/>
          </p14:sldIdLst>
        </p14:section>
        <p14:section name="Programacion" id="{34A2FF13-B2A0-4703-82C5-0B04FFEC4728}">
          <p14:sldIdLst>
            <p14:sldId id="285"/>
            <p14:sldId id="275"/>
            <p14:sldId id="276"/>
            <p14:sldId id="277"/>
            <p14:sldId id="279"/>
            <p14:sldId id="280"/>
            <p14:sldId id="278"/>
            <p14:sldId id="2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Acosta" initials="OA" lastIdx="2" clrIdx="0">
    <p:extLst>
      <p:ext uri="{19B8F6BF-5375-455C-9EA6-DF929625EA0E}">
        <p15:presenceInfo xmlns:p15="http://schemas.microsoft.com/office/powerpoint/2012/main" userId="fea91ed1b063c3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3078"/>
    <a:srgbClr val="E71E61"/>
    <a:srgbClr val="385723"/>
    <a:srgbClr val="1C7CBB"/>
    <a:srgbClr val="EE9524"/>
    <a:srgbClr val="03A1A4"/>
    <a:srgbClr val="1282A2"/>
    <a:srgbClr val="14151A"/>
    <a:srgbClr val="9C7CA5"/>
    <a:srgbClr val="F55D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92" autoAdjust="0"/>
    <p:restoredTop sz="95807" autoAdjust="0"/>
  </p:normalViewPr>
  <p:slideViewPr>
    <p:cSldViewPr showGuides="1">
      <p:cViewPr varScale="1">
        <p:scale>
          <a:sx n="73" d="100"/>
          <a:sy n="73" d="100"/>
        </p:scale>
        <p:origin x="1855" y="55"/>
      </p:cViewPr>
      <p:guideLst>
        <p:guide orient="horz" pos="2880"/>
        <p:guide pos="3840"/>
      </p:guideLst>
    </p:cSldViewPr>
  </p:slideViewPr>
  <p:outlineViewPr>
    <p:cViewPr>
      <p:scale>
        <a:sx n="33" d="100"/>
        <a:sy n="33" d="100"/>
      </p:scale>
      <p:origin x="0" y="-63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F5EF03-2255-4375-93E4-BDC5761CDA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Informática 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E0219-049C-4D0E-AD21-524A746E36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336C65-C8FB-4CA1-9977-DBD58C8EDE53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F849E9-735A-4086-BBAC-4F112E8949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29626-FC6F-481B-984C-7DFE2F8944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5DBAC-1CB5-4833-A3C3-1AC1082DC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2809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Informática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1A2FC-1E4A-4EE5-8009-1739AAC40897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BC04F-7C69-42F9-B407-E3CE0396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535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Informática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0BC04F-7C69-42F9-B407-E3CE0396F1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2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AABD-7735-4106-97F2-AC0DEC1E1A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433813"/>
            <a:ext cx="9448800" cy="909587"/>
          </a:xfrm>
        </p:spPr>
        <p:txBody>
          <a:bodyPr/>
          <a:lstStyle>
            <a:lvl1pPr>
              <a:defRPr/>
            </a:lvl1pPr>
          </a:lstStyle>
          <a:p>
            <a:r>
              <a:rPr lang="es-MX" dirty="0"/>
              <a:t>Módulo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4DC4F16-B9B0-43E4-BE55-ED32CE275D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1657"/>
            <a:ext cx="12192000" cy="345065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06BC93-6C92-414A-B271-597F2EEF1790}"/>
              </a:ext>
            </a:extLst>
          </p:cNvPr>
          <p:cNvSpPr txBox="1">
            <a:spLocks/>
          </p:cNvSpPr>
          <p:nvPr userDrawn="1"/>
        </p:nvSpPr>
        <p:spPr>
          <a:xfrm>
            <a:off x="321644" y="4343400"/>
            <a:ext cx="9448800" cy="909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latin typeface="+mn-lt"/>
              </a:rPr>
              <a:t>Módulo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17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67120-D5B9-496C-BBA6-50E048257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1FC2C-87CB-4CDC-93CD-C8A80B50EF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9600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22CB9-503A-47EB-8E23-6C317997D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28600"/>
            <a:ext cx="11582399" cy="6857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56C3B-B5B6-41FA-B207-A37D552DF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295400"/>
            <a:ext cx="11582400" cy="519747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4783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2127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A7027-5320-4356-BF31-9A647D29A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2DCCE-E40C-41A5-8834-867795AE4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7692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183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2EFC07-23DE-42DC-8898-3D23F50E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E6291-269F-4017-8EF3-5876289F47E8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54AAF-0D39-41F9-A739-48D8AC24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40F39-43DB-40AC-88DF-DB040AB0E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3D4CB-B0FD-47F7-BD03-A2F41CD63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91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1CC501-6AF2-4226-83B3-CC85DED08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228600"/>
            <a:ext cx="9448800" cy="68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21C03-A647-4424-967D-746AACF71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295400"/>
            <a:ext cx="9448800" cy="5197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0547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080" userDrawn="1">
          <p15:clr>
            <a:srgbClr val="F26B43"/>
          </p15:clr>
        </p15:guide>
        <p15:guide id="4" orient="horz" pos="144" userDrawn="1">
          <p15:clr>
            <a:srgbClr val="F26B43"/>
          </p15:clr>
        </p15:guide>
        <p15:guide id="5" orient="horz" pos="576" userDrawn="1">
          <p15:clr>
            <a:srgbClr val="F26B43"/>
          </p15:clr>
        </p15:guide>
        <p15:guide id="6" pos="6144" userDrawn="1">
          <p15:clr>
            <a:srgbClr val="F26B43"/>
          </p15:clr>
        </p15:guide>
        <p15:guide id="7" orient="horz" pos="8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30604-DA4C-4381-81DD-4F5FE36C3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3429000"/>
            <a:ext cx="5791200" cy="914400"/>
          </a:xfrm>
        </p:spPr>
        <p:txBody>
          <a:bodyPr>
            <a:noAutofit/>
          </a:bodyPr>
          <a:lstStyle/>
          <a:p>
            <a:pPr algn="l"/>
            <a:r>
              <a:rPr lang="es-MX" dirty="0" err="1">
                <a:solidFill>
                  <a:srgbClr val="212738"/>
                </a:solidFill>
              </a:rPr>
              <a:t>Topic</a:t>
            </a:r>
            <a:r>
              <a:rPr lang="es-MX" dirty="0">
                <a:solidFill>
                  <a:srgbClr val="212738"/>
                </a:solidFill>
              </a:rPr>
              <a:t> 4</a:t>
            </a:r>
            <a:endParaRPr lang="en-US" dirty="0">
              <a:solidFill>
                <a:srgbClr val="212738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7F30B0-967F-4588-9290-F5F86EAF7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4343400"/>
            <a:ext cx="8991600" cy="677334"/>
          </a:xfrm>
        </p:spPr>
        <p:txBody>
          <a:bodyPr>
            <a:normAutofit/>
          </a:bodyPr>
          <a:lstStyle/>
          <a:p>
            <a:pPr algn="l"/>
            <a:r>
              <a:rPr lang="es-MX" sz="4000" b="1" dirty="0" err="1">
                <a:solidFill>
                  <a:srgbClr val="EF3078"/>
                </a:solidFill>
              </a:rPr>
              <a:t>Introduction</a:t>
            </a:r>
            <a:r>
              <a:rPr lang="es-MX" sz="4000" b="1" dirty="0">
                <a:solidFill>
                  <a:srgbClr val="EF3078"/>
                </a:solidFill>
              </a:rPr>
              <a:t> </a:t>
            </a:r>
            <a:r>
              <a:rPr lang="es-MX" sz="4000" b="1" dirty="0" err="1">
                <a:solidFill>
                  <a:srgbClr val="EF3078"/>
                </a:solidFill>
              </a:rPr>
              <a:t>to</a:t>
            </a:r>
            <a:r>
              <a:rPr lang="es-MX" sz="4000" b="1" dirty="0">
                <a:solidFill>
                  <a:srgbClr val="EF3078"/>
                </a:solidFill>
              </a:rPr>
              <a:t> Java</a:t>
            </a:r>
            <a:endParaRPr lang="en-US" sz="4000" b="1" dirty="0">
              <a:solidFill>
                <a:srgbClr val="EF3078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930C989-AA10-4780-AD2B-8EC265CF24D5}"/>
              </a:ext>
            </a:extLst>
          </p:cNvPr>
          <p:cNvGrpSpPr/>
          <p:nvPr/>
        </p:nvGrpSpPr>
        <p:grpSpPr>
          <a:xfrm>
            <a:off x="0" y="0"/>
            <a:ext cx="12192000" cy="3428997"/>
            <a:chOff x="0" y="1"/>
            <a:chExt cx="12192000" cy="3428997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6E0ED4C-2734-450B-A97B-9DDC548221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3254"/>
            <a:stretch/>
          </p:blipFill>
          <p:spPr>
            <a:xfrm>
              <a:off x="0" y="1"/>
              <a:ext cx="12192000" cy="1828800"/>
            </a:xfrm>
            <a:prstGeom prst="rect">
              <a:avLst/>
            </a:prstGeom>
          </p:spPr>
        </p:pic>
        <p:pic>
          <p:nvPicPr>
            <p:cNvPr id="8" name="Picture 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33D92BB-F12E-41F6-851B-96BB018D83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773" b="3543"/>
            <a:stretch/>
          </p:blipFill>
          <p:spPr>
            <a:xfrm>
              <a:off x="0" y="1752600"/>
              <a:ext cx="12192000" cy="16763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727391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B989-4E15-4BF0-87B6-A0EB9A390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What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Java?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DFACB-6342-4345-9B10-57E5561D71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22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0061AB-687C-4B6F-995D-B802E8E3F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221" y="406244"/>
            <a:ext cx="7931558" cy="604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056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E6D75-0237-46E4-8E8A-7EFB10E13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/>
              <a:t>What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Java?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4056-37F9-49A2-921E-903F742FD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Java is a </a:t>
            </a:r>
            <a:r>
              <a:rPr lang="en-US" b="1" dirty="0">
                <a:solidFill>
                  <a:srgbClr val="E71E61"/>
                </a:solidFill>
              </a:rPr>
              <a:t>high-level </a:t>
            </a:r>
            <a:r>
              <a:rPr lang="en-US" dirty="0"/>
              <a:t>programming language that runs on top of the Java Virtual Machine (JVM). Its main strengths are:</a:t>
            </a:r>
          </a:p>
          <a:p>
            <a:r>
              <a:rPr lang="en-US" b="1" dirty="0">
                <a:solidFill>
                  <a:srgbClr val="EF3078"/>
                </a:solidFill>
              </a:rPr>
              <a:t>Cross-platform</a:t>
            </a:r>
            <a:r>
              <a:rPr lang="en-US" dirty="0"/>
              <a:t> (programs can run on Windows, Mac, Linux, iOS, Android, and almost any modern platform)</a:t>
            </a:r>
          </a:p>
          <a:p>
            <a:r>
              <a:rPr lang="en-US" dirty="0"/>
              <a:t>Wide-spread, you can develop </a:t>
            </a:r>
            <a:r>
              <a:rPr lang="en-US" b="1" dirty="0">
                <a:solidFill>
                  <a:srgbClr val="EF3078"/>
                </a:solidFill>
              </a:rPr>
              <a:t>any type of application:</a:t>
            </a:r>
            <a:r>
              <a:rPr lang="en-US" dirty="0"/>
              <a:t> mobile apps, web, video games, backend software, web services, APIs, etc.</a:t>
            </a:r>
          </a:p>
          <a:p>
            <a:r>
              <a:rPr lang="en-US" dirty="0"/>
              <a:t>Strong Object-Oriented Programming fundamentals</a:t>
            </a:r>
          </a:p>
          <a:p>
            <a:r>
              <a:rPr lang="en-US" dirty="0"/>
              <a:t>Many </a:t>
            </a:r>
            <a:r>
              <a:rPr lang="en-US" b="1" dirty="0">
                <a:solidFill>
                  <a:srgbClr val="EF3078"/>
                </a:solidFill>
              </a:rPr>
              <a:t>similarities to other programming languages</a:t>
            </a:r>
            <a:endParaRPr lang="en-US" dirty="0"/>
          </a:p>
          <a:p>
            <a:r>
              <a:rPr lang="en-US" dirty="0"/>
              <a:t>It is an excellent </a:t>
            </a:r>
            <a:r>
              <a:rPr lang="en-US" b="1" dirty="0">
                <a:solidFill>
                  <a:srgbClr val="EF3078"/>
                </a:solidFill>
              </a:rPr>
              <a:t>first</a:t>
            </a:r>
            <a:r>
              <a:rPr lang="en-US" dirty="0"/>
              <a:t> programming language.</a:t>
            </a:r>
          </a:p>
        </p:txBody>
      </p:sp>
    </p:spTree>
    <p:extLst>
      <p:ext uri="{BB962C8B-B14F-4D97-AF65-F5344CB8AC3E}">
        <p14:creationId xmlns:p14="http://schemas.microsoft.com/office/powerpoint/2010/main" val="341875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7CD9B4-9A7C-4CD2-8C45-803673CD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52399"/>
            <a:ext cx="10363200" cy="664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496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67B2-0FEC-46AA-8E75-CC0C4A939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Clases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A5713-91D8-4259-8D3E-FE01505FE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43001"/>
            <a:ext cx="11582400" cy="23621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Java programs are called </a:t>
            </a:r>
            <a:r>
              <a:rPr lang="en-US" b="1" dirty="0">
                <a:solidFill>
                  <a:srgbClr val="EF3078"/>
                </a:solidFill>
              </a:rPr>
              <a:t>classes</a:t>
            </a:r>
            <a:r>
              <a:rPr lang="en-US" dirty="0"/>
              <a:t>. To execute a class, we must first </a:t>
            </a:r>
            <a:r>
              <a:rPr lang="en-US" b="1" dirty="0">
                <a:solidFill>
                  <a:srgbClr val="EF3078"/>
                </a:solidFill>
              </a:rPr>
              <a:t>compile it</a:t>
            </a:r>
            <a:r>
              <a:rPr lang="en-US" dirty="0"/>
              <a:t>. This is done by the </a:t>
            </a:r>
            <a:r>
              <a:rPr lang="en-US" b="1" dirty="0">
                <a:solidFill>
                  <a:srgbClr val="EF3078"/>
                </a:solidFill>
              </a:rPr>
              <a:t>compiler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The java compiler takes a </a:t>
            </a:r>
            <a:r>
              <a:rPr lang="en-US" b="1" dirty="0">
                <a:solidFill>
                  <a:srgbClr val="EF3078"/>
                </a:solidFill>
              </a:rPr>
              <a:t>source code file </a:t>
            </a:r>
            <a:r>
              <a:rPr lang="en-US" dirty="0"/>
              <a:t>(with the .java extension) and converts it into a </a:t>
            </a:r>
            <a:r>
              <a:rPr lang="en-US" b="1" dirty="0">
                <a:solidFill>
                  <a:srgbClr val="EF3078"/>
                </a:solidFill>
              </a:rPr>
              <a:t>bytecode file </a:t>
            </a:r>
            <a:r>
              <a:rPr lang="en-US" dirty="0"/>
              <a:t>(with the .class extension).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97A26FF-22D2-4CEC-8B13-F237E08E70A3}"/>
              </a:ext>
            </a:extLst>
          </p:cNvPr>
          <p:cNvGrpSpPr/>
          <p:nvPr/>
        </p:nvGrpSpPr>
        <p:grpSpPr>
          <a:xfrm>
            <a:off x="2743200" y="4038600"/>
            <a:ext cx="2057400" cy="1888775"/>
            <a:chOff x="2743200" y="4038600"/>
            <a:chExt cx="2057400" cy="1888775"/>
          </a:xfrm>
        </p:grpSpPr>
        <p:pic>
          <p:nvPicPr>
            <p:cNvPr id="5" name="Graphic 4" descr="Document">
              <a:extLst>
                <a:ext uri="{FF2B5EF4-FFF2-40B4-BE49-F238E27FC236}">
                  <a16:creationId xmlns:a16="http://schemas.microsoft.com/office/drawing/2014/main" id="{3ED6C37E-A8F6-4F2D-8424-CEA54056E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276600" y="4562702"/>
              <a:ext cx="914400" cy="9144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BF97E60-0CE4-48DE-B06A-6AE48EE98726}"/>
                </a:ext>
              </a:extLst>
            </p:cNvPr>
            <p:cNvSpPr txBox="1"/>
            <p:nvPr/>
          </p:nvSpPr>
          <p:spPr>
            <a:xfrm>
              <a:off x="2743200" y="4038600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dirty="0" err="1"/>
                <a:t>Source</a:t>
              </a:r>
              <a:r>
                <a:rPr lang="es-MX" dirty="0"/>
                <a:t> File</a:t>
              </a:r>
              <a:endParaRPr lang="en-US" dirty="0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3C34C16-C14B-4E8F-B393-06B0FC596186}"/>
                </a:ext>
              </a:extLst>
            </p:cNvPr>
            <p:cNvSpPr/>
            <p:nvPr/>
          </p:nvSpPr>
          <p:spPr>
            <a:xfrm>
              <a:off x="2985655" y="5558043"/>
              <a:ext cx="1524000" cy="369332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dirty="0">
                  <a:latin typeface="Consolas" panose="020B0609020204030204" pitchFamily="49" charset="0"/>
                  <a:cs typeface="Cascadia Code" panose="020B0609020000020004" pitchFamily="49" charset="0"/>
                </a:rPr>
                <a:t>MyProgram.java</a:t>
              </a:r>
              <a:endParaRPr lang="en-US" sz="1200" dirty="0">
                <a:latin typeface="Consolas" panose="020B0609020204030204" pitchFamily="49" charset="0"/>
                <a:cs typeface="Cascadia Code" panose="020B0609020000020004" pitchFamily="49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D8E24D-82CF-4DE4-92AF-7CE3F7DF9F16}"/>
              </a:ext>
            </a:extLst>
          </p:cNvPr>
          <p:cNvGrpSpPr/>
          <p:nvPr/>
        </p:nvGrpSpPr>
        <p:grpSpPr>
          <a:xfrm>
            <a:off x="7086600" y="4084720"/>
            <a:ext cx="2057400" cy="1842655"/>
            <a:chOff x="7086600" y="4084720"/>
            <a:chExt cx="2057400" cy="1842655"/>
          </a:xfrm>
        </p:grpSpPr>
        <p:pic>
          <p:nvPicPr>
            <p:cNvPr id="7" name="Graphic 6" descr="Document">
              <a:extLst>
                <a:ext uri="{FF2B5EF4-FFF2-40B4-BE49-F238E27FC236}">
                  <a16:creationId xmlns:a16="http://schemas.microsoft.com/office/drawing/2014/main" id="{86139F8E-9756-4676-9DE2-4D021433B9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810500" y="4562702"/>
              <a:ext cx="914400" cy="914400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2CF1749-5D3E-4DC9-A8A1-51EDEE7AB7D2}"/>
                </a:ext>
              </a:extLst>
            </p:cNvPr>
            <p:cNvGrpSpPr/>
            <p:nvPr/>
          </p:nvGrpSpPr>
          <p:grpSpPr>
            <a:xfrm>
              <a:off x="7086600" y="4084720"/>
              <a:ext cx="2057400" cy="1842655"/>
              <a:chOff x="7086600" y="4084720"/>
              <a:chExt cx="2057400" cy="1842655"/>
            </a:xfrm>
          </p:grpSpPr>
          <p:pic>
            <p:nvPicPr>
              <p:cNvPr id="9" name="Graphic 8" descr="Document">
                <a:extLst>
                  <a:ext uri="{FF2B5EF4-FFF2-40B4-BE49-F238E27FC236}">
                    <a16:creationId xmlns:a16="http://schemas.microsoft.com/office/drawing/2014/main" id="{6B8072C1-41F2-4DBF-BE97-9A44E0317E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7824355" y="456270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311A5BC0-7CD0-465F-AF62-107076110A82}"/>
                  </a:ext>
                </a:extLst>
              </p:cNvPr>
              <p:cNvSpPr/>
              <p:nvPr/>
            </p:nvSpPr>
            <p:spPr>
              <a:xfrm>
                <a:off x="7505700" y="5558043"/>
                <a:ext cx="1524000" cy="369332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MX" sz="1200" dirty="0" err="1">
                    <a:latin typeface="Consolas" panose="020B0609020204030204" pitchFamily="49" charset="0"/>
                    <a:cs typeface="Cascadia Code" panose="020B0609020000020004" pitchFamily="49" charset="0"/>
                  </a:rPr>
                  <a:t>MyProgram.class</a:t>
                </a:r>
                <a:endParaRPr lang="en-US" sz="1200" dirty="0">
                  <a:latin typeface="Consolas" panose="020B0609020204030204" pitchFamily="49" charset="0"/>
                  <a:cs typeface="Cascadia Code" panose="020B0609020000020004" pitchFamily="49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706D799-CCE0-4BDF-86D3-F797BDA4B737}"/>
                  </a:ext>
                </a:extLst>
              </p:cNvPr>
              <p:cNvSpPr txBox="1"/>
              <p:nvPr/>
            </p:nvSpPr>
            <p:spPr>
              <a:xfrm>
                <a:off x="7086600" y="4084720"/>
                <a:ext cx="2057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MX" dirty="0" err="1"/>
                  <a:t>Bytecode</a:t>
                </a:r>
                <a:r>
                  <a:rPr lang="es-MX" dirty="0"/>
                  <a:t> file</a:t>
                </a:r>
                <a:endParaRPr lang="en-US" dirty="0"/>
              </a:p>
            </p:txBody>
          </p:sp>
        </p:grpSp>
      </p:grp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D21D6E2-CEAA-4BE0-AD7E-1BCDB5B56162}"/>
              </a:ext>
            </a:extLst>
          </p:cNvPr>
          <p:cNvSpPr/>
          <p:nvPr/>
        </p:nvSpPr>
        <p:spPr>
          <a:xfrm>
            <a:off x="5286374" y="4775077"/>
            <a:ext cx="1619250" cy="70202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Compilador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64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BF1D0-E6E8-43E6-B779-D04155363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/>
              <a:t>Compiler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8FAC2-002D-4D45-B3F2-D681481B4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Compilers are programs that translate source code into something the computer can understand and execute. </a:t>
            </a:r>
          </a:p>
          <a:p>
            <a:pPr marL="0" indent="0">
              <a:buNone/>
            </a:pPr>
            <a:r>
              <a:rPr lang="en-US" dirty="0"/>
              <a:t>Compilers vary vastly in complexity and functions across programming languages, but for Java, the compiler takes care of the following functions: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EF3078"/>
                </a:solidFill>
              </a:rPr>
              <a:t>Reads </a:t>
            </a:r>
            <a:r>
              <a:rPr lang="en-US" dirty="0"/>
              <a:t>source code file (or sometimes many files).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EF3078"/>
                </a:solidFill>
              </a:rPr>
              <a:t>Verifies </a:t>
            </a:r>
            <a:r>
              <a:rPr lang="en-US" dirty="0"/>
              <a:t>the consistency of the code, through lexical, semantic, and syntactic validations.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EF3078"/>
                </a:solidFill>
              </a:rPr>
              <a:t>Generates</a:t>
            </a:r>
            <a:r>
              <a:rPr lang="en-US" dirty="0"/>
              <a:t> bytecode files.</a:t>
            </a:r>
          </a:p>
        </p:txBody>
      </p:sp>
    </p:spTree>
    <p:extLst>
      <p:ext uri="{BB962C8B-B14F-4D97-AF65-F5344CB8AC3E}">
        <p14:creationId xmlns:p14="http://schemas.microsoft.com/office/powerpoint/2010/main" val="2253661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5CE070-BB26-4FC3-8E45-46F5B0BC7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597" y="403069"/>
            <a:ext cx="6902805" cy="605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60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40A3A-00BA-4A06-A3A2-960C1525E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Java Virtual Machine (JVM)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46476-209B-41C0-89AA-4B0691DFD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Java </a:t>
            </a:r>
            <a:r>
              <a:rPr lang="es-ES" dirty="0" err="1"/>
              <a:t>runs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top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execution</a:t>
            </a:r>
            <a:r>
              <a:rPr lang="es-ES" dirty="0"/>
              <a:t> </a:t>
            </a:r>
            <a:r>
              <a:rPr lang="es-ES" dirty="0" err="1"/>
              <a:t>environment</a:t>
            </a:r>
            <a:r>
              <a:rPr lang="es-ES" dirty="0"/>
              <a:t> </a:t>
            </a:r>
            <a:r>
              <a:rPr lang="es-ES" dirty="0" err="1"/>
              <a:t>called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Java Virtual Machine (JVM). </a:t>
            </a:r>
          </a:p>
          <a:p>
            <a:pPr marL="0" indent="0">
              <a:buNone/>
            </a:pPr>
            <a:r>
              <a:rPr lang="es-ES" dirty="0" err="1"/>
              <a:t>When</a:t>
            </a:r>
            <a:r>
              <a:rPr lang="es-ES" dirty="0"/>
              <a:t> running </a:t>
            </a:r>
            <a:r>
              <a:rPr lang="es-ES" dirty="0" err="1"/>
              <a:t>any</a:t>
            </a:r>
            <a:r>
              <a:rPr lang="es-ES" dirty="0"/>
              <a:t> Java-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program</a:t>
            </a:r>
            <a:r>
              <a:rPr lang="es-ES" dirty="0"/>
              <a:t>, </a:t>
            </a:r>
            <a:r>
              <a:rPr lang="es-ES" dirty="0" err="1"/>
              <a:t>the</a:t>
            </a:r>
            <a:r>
              <a:rPr lang="es-ES" dirty="0"/>
              <a:t> JVM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loaded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RAM.</a:t>
            </a:r>
          </a:p>
          <a:p>
            <a:pPr marL="514350" indent="-514350">
              <a:buFont typeface="+mj-lt"/>
              <a:buAutoNum type="arabicPeriod"/>
            </a:pPr>
            <a:r>
              <a:rPr lang="es-ES" b="1" dirty="0" err="1">
                <a:solidFill>
                  <a:srgbClr val="EF3078"/>
                </a:solidFill>
              </a:rPr>
              <a:t>Extract</a:t>
            </a:r>
            <a:r>
              <a:rPr lang="es-ES" b="1" dirty="0">
                <a:solidFill>
                  <a:srgbClr val="EF3078"/>
                </a:solidFill>
              </a:rPr>
              <a:t> </a:t>
            </a:r>
            <a:r>
              <a:rPr lang="es-ES" b="1" dirty="0" err="1">
                <a:solidFill>
                  <a:srgbClr val="EF3078"/>
                </a:solidFill>
              </a:rPr>
              <a:t>the</a:t>
            </a:r>
            <a:r>
              <a:rPr lang="es-ES" b="1" dirty="0">
                <a:solidFill>
                  <a:srgbClr val="EF3078"/>
                </a:solidFill>
              </a:rPr>
              <a:t> </a:t>
            </a:r>
            <a:r>
              <a:rPr lang="es-ES" b="1" dirty="0" err="1">
                <a:solidFill>
                  <a:srgbClr val="EF3078"/>
                </a:solidFill>
              </a:rPr>
              <a:t>bytecode</a:t>
            </a:r>
            <a:r>
              <a:rPr lang="es-ES" b="1" dirty="0">
                <a:solidFill>
                  <a:srgbClr val="EF3078"/>
                </a:solidFill>
              </a:rPr>
              <a:t> </a:t>
            </a:r>
            <a:r>
              <a:rPr lang="es-ES" dirty="0"/>
              <a:t>(.</a:t>
            </a:r>
            <a:r>
              <a:rPr lang="es-ES" dirty="0" err="1"/>
              <a:t>class</a:t>
            </a:r>
            <a:r>
              <a:rPr lang="es-ES" dirty="0"/>
              <a:t>) and </a:t>
            </a:r>
            <a:r>
              <a:rPr lang="es-ES" dirty="0" err="1"/>
              <a:t>interpret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depending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platform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running </a:t>
            </a:r>
            <a:r>
              <a:rPr lang="es-ES" dirty="0" err="1"/>
              <a:t>on</a:t>
            </a:r>
            <a:r>
              <a:rPr lang="es-ES" dirty="0"/>
              <a:t> (Android, Windows, Mac, Linux, etc.) 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 err="1"/>
              <a:t>Ensures</a:t>
            </a:r>
            <a:r>
              <a:rPr lang="es-ES" dirty="0"/>
              <a:t> </a:t>
            </a:r>
            <a:r>
              <a:rPr lang="es-ES" dirty="0" err="1"/>
              <a:t>bytecode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b="1" dirty="0" err="1">
                <a:solidFill>
                  <a:srgbClr val="EF3078"/>
                </a:solidFill>
              </a:rPr>
              <a:t>secure</a:t>
            </a:r>
            <a:r>
              <a:rPr lang="es-E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s-ES" dirty="0"/>
              <a:t>¡</a:t>
            </a:r>
            <a:r>
              <a:rPr lang="es-ES" b="1" dirty="0">
                <a:solidFill>
                  <a:srgbClr val="EF3078"/>
                </a:solidFill>
              </a:rPr>
              <a:t>Run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programs</a:t>
            </a:r>
            <a:r>
              <a:rPr lang="es-ES" dirty="0"/>
              <a:t>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5880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D820A229-B510-46C0-9C1B-E3497A118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30" y="914400"/>
            <a:ext cx="11418339" cy="4724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64ACA84-50B2-420D-9A2E-197BE07B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TIOBE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202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EF08FF-C0F5-40D8-A661-ECE3F4D79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066800"/>
            <a:ext cx="7855354" cy="546128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76B2524-8919-45B1-88EF-51E22C5FF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/>
              <a:t>Github’s</a:t>
            </a:r>
            <a:r>
              <a:rPr lang="es-MX" dirty="0"/>
              <a:t> </a:t>
            </a:r>
            <a:r>
              <a:rPr lang="es-MX" dirty="0" err="1"/>
              <a:t>Octoverse</a:t>
            </a:r>
            <a:r>
              <a:rPr lang="es-MX" dirty="0"/>
              <a:t>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64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CBF12-D1F7-4EF4-A8F1-50F767C47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5" name="!!CPU">
            <a:extLst>
              <a:ext uri="{FF2B5EF4-FFF2-40B4-BE49-F238E27FC236}">
                <a16:creationId xmlns:a16="http://schemas.microsoft.com/office/drawing/2014/main" id="{B9D669E1-CCFC-46DB-B1F7-FD40B5CB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836" t="5556" r="16980" b="47778"/>
          <a:stretch/>
        </p:blipFill>
        <p:spPr>
          <a:xfrm>
            <a:off x="761999" y="1564907"/>
            <a:ext cx="3352801" cy="320040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129A4B1F-D3B6-4A03-8448-6EE62AD64202}"/>
              </a:ext>
            </a:extLst>
          </p:cNvPr>
          <p:cNvSpPr/>
          <p:nvPr/>
        </p:nvSpPr>
        <p:spPr>
          <a:xfrm>
            <a:off x="4495800" y="1295400"/>
            <a:ext cx="1447800" cy="1219200"/>
          </a:xfrm>
          <a:prstGeom prst="wedgeEllipseCallout">
            <a:avLst>
              <a:gd name="adj1" fmla="val -60014"/>
              <a:gd name="adj2" fmla="val 45880"/>
            </a:avLst>
          </a:prstGeom>
          <a:noFill/>
          <a:ln w="57150">
            <a:solidFill>
              <a:srgbClr val="1415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14151A"/>
                </a:solidFill>
              </a:rPr>
              <a:t>1</a:t>
            </a:r>
            <a:endParaRPr lang="en-US" dirty="0">
              <a:solidFill>
                <a:srgbClr val="14151A"/>
              </a:solidFill>
            </a:endParaRPr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FC916138-D0E1-4E92-AE81-5541926FA312}"/>
              </a:ext>
            </a:extLst>
          </p:cNvPr>
          <p:cNvSpPr/>
          <p:nvPr/>
        </p:nvSpPr>
        <p:spPr>
          <a:xfrm>
            <a:off x="4495800" y="3505200"/>
            <a:ext cx="1447800" cy="1219200"/>
          </a:xfrm>
          <a:prstGeom prst="wedgeEllipseCallout">
            <a:avLst>
              <a:gd name="adj1" fmla="val -60014"/>
              <a:gd name="adj2" fmla="val -43009"/>
            </a:avLst>
          </a:prstGeom>
          <a:noFill/>
          <a:ln w="57150">
            <a:solidFill>
              <a:srgbClr val="1415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>
                <a:solidFill>
                  <a:srgbClr val="14151A"/>
                </a:solidFill>
              </a:rPr>
              <a:t>0</a:t>
            </a:r>
            <a:endParaRPr lang="en-US" dirty="0">
              <a:solidFill>
                <a:srgbClr val="14151A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07AFA3-17D9-49BA-A919-7DED6197457C}"/>
              </a:ext>
            </a:extLst>
          </p:cNvPr>
          <p:cNvSpPr txBox="1"/>
          <p:nvPr/>
        </p:nvSpPr>
        <p:spPr>
          <a:xfrm>
            <a:off x="6705600" y="1066800"/>
            <a:ext cx="487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 err="1"/>
              <a:t>Let’s</a:t>
            </a:r>
            <a:r>
              <a:rPr lang="es-MX" sz="3200" dirty="0"/>
              <a:t> </a:t>
            </a:r>
            <a:r>
              <a:rPr lang="es-MX" sz="3200" dirty="0" err="1"/>
              <a:t>remember</a:t>
            </a:r>
            <a:r>
              <a:rPr lang="es-MX" sz="3200" dirty="0"/>
              <a:t> </a:t>
            </a:r>
            <a:r>
              <a:rPr lang="es-MX" sz="3200" dirty="0" err="1"/>
              <a:t>computers</a:t>
            </a:r>
            <a:r>
              <a:rPr lang="es-MX" sz="3200" dirty="0"/>
              <a:t> </a:t>
            </a:r>
            <a:r>
              <a:rPr lang="es-MX" sz="3200" dirty="0" err="1"/>
              <a:t>process</a:t>
            </a:r>
            <a:r>
              <a:rPr lang="es-MX" sz="3200" dirty="0"/>
              <a:t> </a:t>
            </a:r>
            <a:r>
              <a:rPr lang="es-MX" sz="3200" dirty="0" err="1"/>
              <a:t>information</a:t>
            </a:r>
            <a:r>
              <a:rPr lang="es-MX" sz="3200" dirty="0"/>
              <a:t> in </a:t>
            </a:r>
            <a:r>
              <a:rPr lang="es-MX" sz="3200" dirty="0" err="1"/>
              <a:t>binary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22772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EFF25-FB19-427C-83E2-F0CAA74CA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 err="1"/>
              <a:t>Before</a:t>
            </a:r>
            <a:r>
              <a:rPr lang="es-MX" dirty="0"/>
              <a:t> </a:t>
            </a:r>
            <a:r>
              <a:rPr lang="es-MX" dirty="0" err="1"/>
              <a:t>we</a:t>
            </a:r>
            <a:r>
              <a:rPr lang="es-MX" dirty="0"/>
              <a:t> </a:t>
            </a:r>
            <a:r>
              <a:rPr lang="es-MX" dirty="0" err="1"/>
              <a:t>begin</a:t>
            </a:r>
            <a:r>
              <a:rPr lang="es-MX" dirty="0"/>
              <a:t>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31A4-73EB-40C4-95C2-1E11CAFA9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err="1"/>
              <a:t>Code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</a:t>
            </a:r>
            <a:r>
              <a:rPr lang="es-MX" dirty="0" err="1"/>
              <a:t>very</a:t>
            </a:r>
            <a:r>
              <a:rPr lang="es-MX" dirty="0"/>
              <a:t> </a:t>
            </a:r>
            <a:r>
              <a:rPr lang="es-MX" dirty="0" err="1"/>
              <a:t>strict</a:t>
            </a:r>
            <a:r>
              <a:rPr lang="es-MX" dirty="0"/>
              <a:t> </a:t>
            </a:r>
            <a:r>
              <a:rPr lang="es-MX" dirty="0" err="1"/>
              <a:t>with</a:t>
            </a:r>
            <a:r>
              <a:rPr lang="es-MX" dirty="0"/>
              <a:t> </a:t>
            </a:r>
            <a:r>
              <a:rPr lang="es-MX" dirty="0" err="1"/>
              <a:t>syntax</a:t>
            </a:r>
            <a:r>
              <a:rPr lang="es-MX" dirty="0"/>
              <a:t> and </a:t>
            </a:r>
            <a:r>
              <a:rPr lang="es-MX" dirty="0" err="1"/>
              <a:t>spelling</a:t>
            </a:r>
            <a:r>
              <a:rPr lang="es-MX" dirty="0"/>
              <a:t> </a:t>
            </a:r>
            <a:r>
              <a:rPr lang="es-MX" dirty="0" err="1"/>
              <a:t>mistakes</a:t>
            </a:r>
            <a:r>
              <a:rPr lang="es-MX" dirty="0"/>
              <a:t>.</a:t>
            </a:r>
          </a:p>
          <a:p>
            <a:pPr lvl="1"/>
            <a:r>
              <a:rPr lang="es-MX" dirty="0"/>
              <a:t>“</a:t>
            </a:r>
            <a:r>
              <a:rPr lang="es-MX" dirty="0" err="1"/>
              <a:t>It</a:t>
            </a:r>
            <a:r>
              <a:rPr lang="es-MX" dirty="0"/>
              <a:t> </a:t>
            </a:r>
            <a:r>
              <a:rPr lang="es-MX" dirty="0" err="1"/>
              <a:t>is</a:t>
            </a:r>
            <a:r>
              <a:rPr lang="es-MX" dirty="0"/>
              <a:t> a </a:t>
            </a:r>
            <a:r>
              <a:rPr lang="es-MX" dirty="0" err="1"/>
              <a:t>goood</a:t>
            </a:r>
            <a:r>
              <a:rPr lang="es-MX" dirty="0"/>
              <a:t> </a:t>
            </a:r>
            <a:r>
              <a:rPr lang="es-MX" dirty="0" err="1"/>
              <a:t>day</a:t>
            </a:r>
            <a:r>
              <a:rPr lang="es-MX" dirty="0"/>
              <a:t>“. </a:t>
            </a:r>
            <a:r>
              <a:rPr lang="es-MX" b="1" dirty="0">
                <a:solidFill>
                  <a:srgbClr val="EF3078"/>
                </a:solidFill>
              </a:rPr>
              <a:t>¡</a:t>
            </a:r>
            <a:r>
              <a:rPr lang="es-MX" b="1" dirty="0" err="1">
                <a:solidFill>
                  <a:srgbClr val="EF3078"/>
                </a:solidFill>
              </a:rPr>
              <a:t>We</a:t>
            </a:r>
            <a:r>
              <a:rPr lang="es-MX" b="1" dirty="0">
                <a:solidFill>
                  <a:srgbClr val="EF3078"/>
                </a:solidFill>
              </a:rPr>
              <a:t> </a:t>
            </a:r>
            <a:r>
              <a:rPr lang="es-MX" b="1" dirty="0" err="1">
                <a:solidFill>
                  <a:srgbClr val="EF3078"/>
                </a:solidFill>
              </a:rPr>
              <a:t>understand</a:t>
            </a:r>
            <a:r>
              <a:rPr lang="es-MX" b="1" dirty="0">
                <a:solidFill>
                  <a:srgbClr val="EF3078"/>
                </a:solidFill>
              </a:rPr>
              <a:t> </a:t>
            </a:r>
            <a:r>
              <a:rPr lang="es-MX" b="1" dirty="0" err="1">
                <a:solidFill>
                  <a:srgbClr val="EF3078"/>
                </a:solidFill>
              </a:rPr>
              <a:t>this</a:t>
            </a:r>
            <a:r>
              <a:rPr lang="es-MX" b="1" dirty="0">
                <a:solidFill>
                  <a:srgbClr val="EF3078"/>
                </a:solidFill>
              </a:rPr>
              <a:t>! </a:t>
            </a:r>
            <a:r>
              <a:rPr lang="es-MX" b="1" dirty="0" err="1">
                <a:solidFill>
                  <a:srgbClr val="EF3078"/>
                </a:solidFill>
              </a:rPr>
              <a:t>Computer’s</a:t>
            </a:r>
            <a:r>
              <a:rPr lang="es-MX" b="1" dirty="0">
                <a:solidFill>
                  <a:srgbClr val="EF3078"/>
                </a:solidFill>
              </a:rPr>
              <a:t> </a:t>
            </a:r>
            <a:r>
              <a:rPr lang="es-MX" b="1" dirty="0" err="1">
                <a:solidFill>
                  <a:srgbClr val="EF3078"/>
                </a:solidFill>
              </a:rPr>
              <a:t>don’t</a:t>
            </a:r>
            <a:r>
              <a:rPr lang="es-MX" b="1" dirty="0">
                <a:solidFill>
                  <a:srgbClr val="EF3078"/>
                </a:solidFill>
              </a:rPr>
              <a:t>.</a:t>
            </a:r>
          </a:p>
          <a:p>
            <a:r>
              <a:rPr lang="es-MX" dirty="0"/>
              <a:t>UPPER and </a:t>
            </a:r>
            <a:r>
              <a:rPr lang="es-MX" dirty="0" err="1"/>
              <a:t>lowercase</a:t>
            </a:r>
            <a:r>
              <a:rPr lang="es-MX" dirty="0"/>
              <a:t> </a:t>
            </a:r>
            <a:r>
              <a:rPr lang="es-MX" b="1" dirty="0" err="1">
                <a:solidFill>
                  <a:srgbClr val="EF3078"/>
                </a:solidFill>
              </a:rPr>
              <a:t>make</a:t>
            </a:r>
            <a:r>
              <a:rPr lang="es-MX" b="1" dirty="0">
                <a:solidFill>
                  <a:srgbClr val="EF3078"/>
                </a:solidFill>
              </a:rPr>
              <a:t> a </a:t>
            </a:r>
            <a:r>
              <a:rPr lang="es-MX" b="1" dirty="0" err="1">
                <a:solidFill>
                  <a:srgbClr val="EF3078"/>
                </a:solidFill>
              </a:rPr>
              <a:t>difference</a:t>
            </a:r>
            <a:r>
              <a:rPr lang="es-MX" dirty="0"/>
              <a:t>.</a:t>
            </a:r>
          </a:p>
          <a:p>
            <a:r>
              <a:rPr lang="es-MX" b="1" dirty="0" err="1">
                <a:solidFill>
                  <a:srgbClr val="EF3078"/>
                </a:solidFill>
              </a:rPr>
              <a:t>Spacing</a:t>
            </a:r>
            <a:r>
              <a:rPr lang="es-MX" b="1" dirty="0">
                <a:solidFill>
                  <a:srgbClr val="EF3078"/>
                </a:solidFill>
              </a:rPr>
              <a:t> and </a:t>
            </a:r>
            <a:r>
              <a:rPr lang="es-MX" b="1" dirty="0" err="1">
                <a:solidFill>
                  <a:srgbClr val="EF3078"/>
                </a:solidFill>
              </a:rPr>
              <a:t>identation</a:t>
            </a:r>
            <a:r>
              <a:rPr lang="es-MX" b="1" dirty="0">
                <a:solidFill>
                  <a:srgbClr val="EF3078"/>
                </a:solidFill>
              </a:rPr>
              <a:t> </a:t>
            </a:r>
            <a:r>
              <a:rPr lang="es-MX" b="1" dirty="0" err="1">
                <a:solidFill>
                  <a:srgbClr val="EF3078"/>
                </a:solidFill>
              </a:rPr>
              <a:t>is</a:t>
            </a:r>
            <a:r>
              <a:rPr lang="es-MX" b="1" dirty="0">
                <a:solidFill>
                  <a:srgbClr val="EF3078"/>
                </a:solidFill>
              </a:rPr>
              <a:t> </a:t>
            </a:r>
            <a:r>
              <a:rPr lang="es-MX" b="1" dirty="0" err="1">
                <a:solidFill>
                  <a:srgbClr val="EF3078"/>
                </a:solidFill>
              </a:rPr>
              <a:t>flexbile</a:t>
            </a:r>
            <a:endParaRPr lang="es-MX" b="1" dirty="0">
              <a:solidFill>
                <a:srgbClr val="EF30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3911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4D48B3-8EC3-4FC4-8D97-A500112655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54"/>
          <a:stretch/>
        </p:blipFill>
        <p:spPr>
          <a:xfrm>
            <a:off x="-13855" y="0"/>
            <a:ext cx="122058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4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4886A8-E70F-48C6-99AC-A10FF5437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487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1F554A2-33B4-4644-AE7E-CA5897BC7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E7D6D5B-7227-C8B2-BFC6-790AD965827A}"/>
              </a:ext>
            </a:extLst>
          </p:cNvPr>
          <p:cNvSpPr/>
          <p:nvPr/>
        </p:nvSpPr>
        <p:spPr>
          <a:xfrm>
            <a:off x="381000" y="2743200"/>
            <a:ext cx="11506200" cy="160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Class name is HelloWorld. The filename should also be called by its class name + “.java”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 this case, it would be HelloWorld.java.</a:t>
            </a:r>
          </a:p>
        </p:txBody>
      </p:sp>
    </p:spTree>
    <p:extLst>
      <p:ext uri="{BB962C8B-B14F-4D97-AF65-F5344CB8AC3E}">
        <p14:creationId xmlns:p14="http://schemas.microsoft.com/office/powerpoint/2010/main" val="2219414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lower&#10;&#10;Description automatically generated">
            <a:extLst>
              <a:ext uri="{FF2B5EF4-FFF2-40B4-BE49-F238E27FC236}">
                <a16:creationId xmlns:a16="http://schemas.microsoft.com/office/drawing/2014/main" id="{33D792AF-A8CD-4404-805A-AC0AE73B1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A0AFDCD-43F6-A7EC-A798-F3CDDDD7D231}"/>
              </a:ext>
            </a:extLst>
          </p:cNvPr>
          <p:cNvSpPr/>
          <p:nvPr/>
        </p:nvSpPr>
        <p:spPr>
          <a:xfrm>
            <a:off x="342900" y="2628900"/>
            <a:ext cx="11506200" cy="160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 the class code would be found between the brackets { }. Anything before or after is not part of the class.</a:t>
            </a:r>
          </a:p>
        </p:txBody>
      </p:sp>
    </p:spTree>
    <p:extLst>
      <p:ext uri="{BB962C8B-B14F-4D97-AF65-F5344CB8AC3E}">
        <p14:creationId xmlns:p14="http://schemas.microsoft.com/office/powerpoint/2010/main" val="31157753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253B042-5F63-4A10-9B12-BDD23DA77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5D37A6-FE61-1CDD-8AA5-6ECB7E042C8D}"/>
              </a:ext>
            </a:extLst>
          </p:cNvPr>
          <p:cNvSpPr/>
          <p:nvPr/>
        </p:nvSpPr>
        <p:spPr>
          <a:xfrm>
            <a:off x="533400" y="2628900"/>
            <a:ext cx="11506200" cy="160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All the code inside the main method will be executed once the program is run. </a:t>
            </a:r>
          </a:p>
        </p:txBody>
      </p:sp>
    </p:spTree>
    <p:extLst>
      <p:ext uri="{BB962C8B-B14F-4D97-AF65-F5344CB8AC3E}">
        <p14:creationId xmlns:p14="http://schemas.microsoft.com/office/powerpoint/2010/main" val="2246690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46B73D9-DA20-47EA-AEAE-0263A2EC6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187688-1ABD-485D-5980-287106059F22}"/>
              </a:ext>
            </a:extLst>
          </p:cNvPr>
          <p:cNvSpPr/>
          <p:nvPr/>
        </p:nvSpPr>
        <p:spPr>
          <a:xfrm>
            <a:off x="533400" y="2628900"/>
            <a:ext cx="11506200" cy="1600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This instruction will print the message “Hello, World” to the output console</a:t>
            </a:r>
          </a:p>
        </p:txBody>
      </p:sp>
    </p:spTree>
    <p:extLst>
      <p:ext uri="{BB962C8B-B14F-4D97-AF65-F5344CB8AC3E}">
        <p14:creationId xmlns:p14="http://schemas.microsoft.com/office/powerpoint/2010/main" val="9621028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9D1F02-F74D-46F7-B649-FB0E84E9C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11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DFF24A7-37D1-42DF-9A29-B58539846668}"/>
              </a:ext>
            </a:extLst>
          </p:cNvPr>
          <p:cNvSpPr/>
          <p:nvPr/>
        </p:nvSpPr>
        <p:spPr>
          <a:xfrm>
            <a:off x="457200" y="3429000"/>
            <a:ext cx="1143000" cy="533400"/>
          </a:xfrm>
          <a:prstGeom prst="rect">
            <a:avLst/>
          </a:prstGeom>
          <a:solidFill>
            <a:srgbClr val="1282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05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9E03AE-921D-48DE-9552-162B847DAF81}"/>
              </a:ext>
            </a:extLst>
          </p:cNvPr>
          <p:cNvSpPr/>
          <p:nvPr/>
        </p:nvSpPr>
        <p:spPr>
          <a:xfrm>
            <a:off x="1600200" y="3429000"/>
            <a:ext cx="1143000" cy="533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03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F9BE0C-8BDA-40D9-BC5A-EC9117CD0E33}"/>
              </a:ext>
            </a:extLst>
          </p:cNvPr>
          <p:cNvSpPr/>
          <p:nvPr/>
        </p:nvSpPr>
        <p:spPr>
          <a:xfrm>
            <a:off x="2743200" y="3429000"/>
            <a:ext cx="1143000" cy="5334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A1</a:t>
            </a:r>
            <a:endParaRPr lang="en-US" dirty="0"/>
          </a:p>
        </p:txBody>
      </p:sp>
      <p:pic>
        <p:nvPicPr>
          <p:cNvPr id="5" name="!!CPU">
            <a:extLst>
              <a:ext uri="{FF2B5EF4-FFF2-40B4-BE49-F238E27FC236}">
                <a16:creationId xmlns:a16="http://schemas.microsoft.com/office/drawing/2014/main" id="{B9D669E1-CCFC-46DB-B1F7-FD40B5CB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836" t="5556" r="16980" b="47778"/>
          <a:stretch/>
        </p:blipFill>
        <p:spPr>
          <a:xfrm>
            <a:off x="4495800" y="1981200"/>
            <a:ext cx="3733800" cy="3564081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25C9B556-D389-4A42-881A-CDA2BA58E369}"/>
              </a:ext>
            </a:extLst>
          </p:cNvPr>
          <p:cNvSpPr/>
          <p:nvPr/>
        </p:nvSpPr>
        <p:spPr>
          <a:xfrm>
            <a:off x="228600" y="4360718"/>
            <a:ext cx="1143000" cy="668482"/>
          </a:xfrm>
          <a:prstGeom prst="wedgeRoundRectCallout">
            <a:avLst>
              <a:gd name="adj1" fmla="val 23796"/>
              <a:gd name="adj2" fmla="val -97240"/>
              <a:gd name="adj3" fmla="val 1666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ADD</a:t>
            </a:r>
          </a:p>
          <a:p>
            <a:pPr algn="ctr"/>
            <a:r>
              <a:rPr lang="es-MX" sz="1200" dirty="0" err="1">
                <a:solidFill>
                  <a:schemeClr val="tx1"/>
                </a:solidFill>
              </a:rPr>
              <a:t>opcode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B34583B8-B4C3-45E0-A04D-A95CD88410D2}"/>
              </a:ext>
            </a:extLst>
          </p:cNvPr>
          <p:cNvSpPr/>
          <p:nvPr/>
        </p:nvSpPr>
        <p:spPr>
          <a:xfrm>
            <a:off x="1752600" y="4360718"/>
            <a:ext cx="838200" cy="533400"/>
          </a:xfrm>
          <a:prstGeom prst="wedgeRoundRectCallout">
            <a:avLst>
              <a:gd name="adj1" fmla="val 13052"/>
              <a:gd name="adj2" fmla="val -105032"/>
              <a:gd name="adj3" fmla="val 1666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0x03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EF5A2666-AB06-499E-9C47-64CF4FB432E7}"/>
              </a:ext>
            </a:extLst>
          </p:cNvPr>
          <p:cNvSpPr/>
          <p:nvPr/>
        </p:nvSpPr>
        <p:spPr>
          <a:xfrm>
            <a:off x="2933700" y="4360718"/>
            <a:ext cx="838200" cy="533400"/>
          </a:xfrm>
          <a:prstGeom prst="wedgeRoundRectCallout">
            <a:avLst>
              <a:gd name="adj1" fmla="val 15531"/>
              <a:gd name="adj2" fmla="val -101136"/>
              <a:gd name="adj3" fmla="val 16667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0xA1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Graphic 6" descr="Single gear">
            <a:extLst>
              <a:ext uri="{FF2B5EF4-FFF2-40B4-BE49-F238E27FC236}">
                <a16:creationId xmlns:a16="http://schemas.microsoft.com/office/drawing/2014/main" id="{4E3C808B-7CF9-45A8-A9E3-E679C620B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1147180">
            <a:off x="8860162" y="822738"/>
            <a:ext cx="1244909" cy="1244909"/>
          </a:xfrm>
          <a:prstGeom prst="rect">
            <a:avLst/>
          </a:prstGeom>
        </p:spPr>
      </p:pic>
      <p:pic>
        <p:nvPicPr>
          <p:cNvPr id="12" name="Graphic 11" descr="Single gear">
            <a:extLst>
              <a:ext uri="{FF2B5EF4-FFF2-40B4-BE49-F238E27FC236}">
                <a16:creationId xmlns:a16="http://schemas.microsoft.com/office/drawing/2014/main" id="{B008B666-467C-4F41-8570-BD6D882D54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62209" y="1524000"/>
            <a:ext cx="1305791" cy="1305791"/>
          </a:xfrm>
          <a:prstGeom prst="rect">
            <a:avLst/>
          </a:prstGeom>
        </p:spPr>
      </p:pic>
      <p:pic>
        <p:nvPicPr>
          <p:cNvPr id="13" name="Graphic 12" descr="Single gear">
            <a:extLst>
              <a:ext uri="{FF2B5EF4-FFF2-40B4-BE49-F238E27FC236}">
                <a16:creationId xmlns:a16="http://schemas.microsoft.com/office/drawing/2014/main" id="{74D4E3AD-1A14-459C-A493-0BDDDCF4E4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07651">
            <a:off x="9752425" y="574608"/>
            <a:ext cx="1452509" cy="14525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BE61142-3BAD-42A5-846C-34BFC185B671}"/>
              </a:ext>
            </a:extLst>
          </p:cNvPr>
          <p:cNvSpPr txBox="1"/>
          <p:nvPr/>
        </p:nvSpPr>
        <p:spPr>
          <a:xfrm>
            <a:off x="9122607" y="4298494"/>
            <a:ext cx="2633586" cy="830997"/>
          </a:xfrm>
          <a:prstGeom prst="rect">
            <a:avLst/>
          </a:prstGeom>
          <a:solidFill>
            <a:srgbClr val="EF307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MX" sz="2400" b="1" dirty="0" err="1">
                <a:solidFill>
                  <a:schemeClr val="bg1"/>
                </a:solidFill>
              </a:rPr>
              <a:t>Result</a:t>
            </a:r>
            <a:endParaRPr lang="es-MX" sz="2400" b="1" dirty="0">
              <a:solidFill>
                <a:schemeClr val="bg1"/>
              </a:solidFill>
            </a:endParaRPr>
          </a:p>
          <a:p>
            <a:pPr algn="ctr"/>
            <a:r>
              <a:rPr lang="es-MX" sz="2400" b="1" dirty="0">
                <a:solidFill>
                  <a:schemeClr val="bg1"/>
                </a:solidFill>
              </a:rPr>
              <a:t>0xA4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9EA07E7-AA12-4380-8979-BA1AF2302C16}"/>
              </a:ext>
            </a:extLst>
          </p:cNvPr>
          <p:cNvSpPr/>
          <p:nvPr/>
        </p:nvSpPr>
        <p:spPr>
          <a:xfrm>
            <a:off x="914400" y="2514600"/>
            <a:ext cx="457200" cy="457200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38A467F-9696-4B41-B69F-FD5293C7FB8C}"/>
              </a:ext>
            </a:extLst>
          </p:cNvPr>
          <p:cNvSpPr/>
          <p:nvPr/>
        </p:nvSpPr>
        <p:spPr>
          <a:xfrm>
            <a:off x="5715000" y="1343892"/>
            <a:ext cx="457200" cy="457200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2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007B9E9-0A20-4431-B16A-FB463659D767}"/>
              </a:ext>
            </a:extLst>
          </p:cNvPr>
          <p:cNvSpPr/>
          <p:nvPr/>
        </p:nvSpPr>
        <p:spPr>
          <a:xfrm>
            <a:off x="8566174" y="385258"/>
            <a:ext cx="457200" cy="457200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3</a:t>
            </a:r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5DA582-FC3E-4967-A80F-DCD56BE1E8DD}"/>
              </a:ext>
            </a:extLst>
          </p:cNvPr>
          <p:cNvSpPr/>
          <p:nvPr/>
        </p:nvSpPr>
        <p:spPr>
          <a:xfrm>
            <a:off x="9274415" y="3695700"/>
            <a:ext cx="457200" cy="457200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5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0.40938 0.00439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69" y="20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0.35938 0.00439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69" y="208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0.30313 0.0043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7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4" grpId="0" animBg="1"/>
      <p:bldP spid="4" grpId="1" animBg="1"/>
      <p:bldP spid="8" grpId="0" animBg="1"/>
      <p:bldP spid="8" grpId="1" animBg="1"/>
      <p:bldP spid="11" grpId="0" animBg="1"/>
      <p:bldP spid="11" grpId="1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272CB9A-11DA-403F-8A2C-8ACABB9E55E3}"/>
              </a:ext>
            </a:extLst>
          </p:cNvPr>
          <p:cNvCxnSpPr/>
          <p:nvPr/>
        </p:nvCxnSpPr>
        <p:spPr>
          <a:xfrm>
            <a:off x="6175088" y="3995319"/>
            <a:ext cx="225287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7E87360-F24A-47BA-928F-2F0179FA8620}"/>
              </a:ext>
            </a:extLst>
          </p:cNvPr>
          <p:cNvCxnSpPr/>
          <p:nvPr/>
        </p:nvCxnSpPr>
        <p:spPr>
          <a:xfrm>
            <a:off x="8413015" y="3995319"/>
            <a:ext cx="225287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8346D99-21A2-4F27-AB30-6BF25A60C3AC}"/>
              </a:ext>
            </a:extLst>
          </p:cNvPr>
          <p:cNvCxnSpPr>
            <a:cxnSpLocks/>
          </p:cNvCxnSpPr>
          <p:nvPr/>
        </p:nvCxnSpPr>
        <p:spPr>
          <a:xfrm>
            <a:off x="10665885" y="3995319"/>
            <a:ext cx="153851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92DD698-41EA-44B3-A338-53428D7D5050}"/>
              </a:ext>
            </a:extLst>
          </p:cNvPr>
          <p:cNvCxnSpPr/>
          <p:nvPr/>
        </p:nvCxnSpPr>
        <p:spPr>
          <a:xfrm>
            <a:off x="3911339" y="3995319"/>
            <a:ext cx="225287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41C71E-E08E-4C35-AF33-12A46FFB4E28}"/>
              </a:ext>
            </a:extLst>
          </p:cNvPr>
          <p:cNvCxnSpPr/>
          <p:nvPr/>
        </p:nvCxnSpPr>
        <p:spPr>
          <a:xfrm>
            <a:off x="1657906" y="3995319"/>
            <a:ext cx="225287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1150597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0" y="3995319"/>
            <a:ext cx="153851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514928" y="3900069"/>
            <a:ext cx="190500" cy="19050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395865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1262993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610179" y="4342506"/>
            <a:ext cx="0" cy="36327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548058" y="4676360"/>
            <a:ext cx="124240" cy="12424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651656" y="2961830"/>
            <a:ext cx="1915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600" b="1" baseline="30000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3600" b="1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B54B9C7B-4DA7-40E1-B723-68758EB971FE}"/>
              </a:ext>
            </a:extLst>
          </p:cNvPr>
          <p:cNvSpPr/>
          <p:nvPr/>
        </p:nvSpPr>
        <p:spPr>
          <a:xfrm rot="5400000">
            <a:off x="3389075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37A3CB3-AA60-41C6-B92B-B84EC0A87E61}"/>
              </a:ext>
            </a:extLst>
          </p:cNvPr>
          <p:cNvSpPr/>
          <p:nvPr/>
        </p:nvSpPr>
        <p:spPr>
          <a:xfrm>
            <a:off x="3753406" y="3900069"/>
            <a:ext cx="190500" cy="190500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Circle: Hollow 20">
            <a:extLst>
              <a:ext uri="{FF2B5EF4-FFF2-40B4-BE49-F238E27FC236}">
                <a16:creationId xmlns:a16="http://schemas.microsoft.com/office/drawing/2014/main" id="{5AB77009-91CD-4089-A339-205E1FD860BA}"/>
              </a:ext>
            </a:extLst>
          </p:cNvPr>
          <p:cNvSpPr/>
          <p:nvPr/>
        </p:nvSpPr>
        <p:spPr>
          <a:xfrm>
            <a:off x="3634343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Circle: Hollow 21">
            <a:extLst>
              <a:ext uri="{FF2B5EF4-FFF2-40B4-BE49-F238E27FC236}">
                <a16:creationId xmlns:a16="http://schemas.microsoft.com/office/drawing/2014/main" id="{EB4F978A-6973-4038-9D44-C992F6903D28}"/>
              </a:ext>
            </a:extLst>
          </p:cNvPr>
          <p:cNvSpPr/>
          <p:nvPr/>
        </p:nvSpPr>
        <p:spPr>
          <a:xfrm>
            <a:off x="3501471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982AF7D-7FF0-494C-891D-C601C69FAD64}"/>
              </a:ext>
            </a:extLst>
          </p:cNvPr>
          <p:cNvCxnSpPr>
            <a:cxnSpLocks/>
          </p:cNvCxnSpPr>
          <p:nvPr/>
        </p:nvCxnSpPr>
        <p:spPr>
          <a:xfrm flipV="1">
            <a:off x="3848657" y="2614747"/>
            <a:ext cx="0" cy="1033387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D26033AC-E99E-4309-BD9B-47A98BA0DEA7}"/>
              </a:ext>
            </a:extLst>
          </p:cNvPr>
          <p:cNvSpPr/>
          <p:nvPr/>
        </p:nvSpPr>
        <p:spPr>
          <a:xfrm>
            <a:off x="3786536" y="2568391"/>
            <a:ext cx="124240" cy="124240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97ECE7-7E0E-48D0-9C27-6FB0E3DB79DD}"/>
              </a:ext>
            </a:extLst>
          </p:cNvPr>
          <p:cNvSpPr txBox="1"/>
          <p:nvPr/>
        </p:nvSpPr>
        <p:spPr>
          <a:xfrm>
            <a:off x="2807968" y="4382611"/>
            <a:ext cx="1975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baseline="30000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3600" b="1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DEA27D8-0CF3-496D-AD7D-2076231DE52C}"/>
              </a:ext>
            </a:extLst>
          </p:cNvPr>
          <p:cNvSpPr txBox="1"/>
          <p:nvPr/>
        </p:nvSpPr>
        <p:spPr>
          <a:xfrm>
            <a:off x="2667000" y="2099846"/>
            <a:ext cx="2383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Assembly language</a:t>
            </a: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A2636062-43D3-463C-B6BD-741D547DE965}"/>
              </a:ext>
            </a:extLst>
          </p:cNvPr>
          <p:cNvSpPr/>
          <p:nvPr/>
        </p:nvSpPr>
        <p:spPr>
          <a:xfrm>
            <a:off x="5642508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CB9A2B-6699-4804-99AE-7A924FDA4340}"/>
              </a:ext>
            </a:extLst>
          </p:cNvPr>
          <p:cNvSpPr/>
          <p:nvPr/>
        </p:nvSpPr>
        <p:spPr>
          <a:xfrm>
            <a:off x="6006839" y="3900069"/>
            <a:ext cx="190500" cy="190500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Circle: Hollow 29">
            <a:extLst>
              <a:ext uri="{FF2B5EF4-FFF2-40B4-BE49-F238E27FC236}">
                <a16:creationId xmlns:a16="http://schemas.microsoft.com/office/drawing/2014/main" id="{3A6CDF07-EF0B-4379-8FBF-3718BD896047}"/>
              </a:ext>
            </a:extLst>
          </p:cNvPr>
          <p:cNvSpPr/>
          <p:nvPr/>
        </p:nvSpPr>
        <p:spPr>
          <a:xfrm>
            <a:off x="5887776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Circle: Hollow 30">
            <a:extLst>
              <a:ext uri="{FF2B5EF4-FFF2-40B4-BE49-F238E27FC236}">
                <a16:creationId xmlns:a16="http://schemas.microsoft.com/office/drawing/2014/main" id="{FB3E2DCF-4068-4715-BD27-13370B541EAC}"/>
              </a:ext>
            </a:extLst>
          </p:cNvPr>
          <p:cNvSpPr/>
          <p:nvPr/>
        </p:nvSpPr>
        <p:spPr>
          <a:xfrm>
            <a:off x="5754904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A49CDC4-E9AD-4789-BEA6-BFF07A73111B}"/>
              </a:ext>
            </a:extLst>
          </p:cNvPr>
          <p:cNvCxnSpPr>
            <a:cxnSpLocks/>
          </p:cNvCxnSpPr>
          <p:nvPr/>
        </p:nvCxnSpPr>
        <p:spPr>
          <a:xfrm flipV="1">
            <a:off x="6102090" y="4342505"/>
            <a:ext cx="0" cy="1033387"/>
          </a:xfrm>
          <a:prstGeom prst="line">
            <a:avLst/>
          </a:prstGeom>
          <a:ln w="19050">
            <a:solidFill>
              <a:srgbClr val="EF30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DD4A8794-EADF-4527-95C6-C9D6781E9C8E}"/>
              </a:ext>
            </a:extLst>
          </p:cNvPr>
          <p:cNvSpPr/>
          <p:nvPr/>
        </p:nvSpPr>
        <p:spPr>
          <a:xfrm>
            <a:off x="6039969" y="5350759"/>
            <a:ext cx="124240" cy="124240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E7D141-E60D-4B00-AA4B-1F588212DCAD}"/>
              </a:ext>
            </a:extLst>
          </p:cNvPr>
          <p:cNvSpPr txBox="1"/>
          <p:nvPr/>
        </p:nvSpPr>
        <p:spPr>
          <a:xfrm>
            <a:off x="5083621" y="2961830"/>
            <a:ext cx="19381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3600" b="1" baseline="30000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US" sz="3600" b="1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A5C5A36-EC92-462F-BB70-6A797D63B1DD}"/>
              </a:ext>
            </a:extLst>
          </p:cNvPr>
          <p:cNvSpPr txBox="1"/>
          <p:nvPr/>
        </p:nvSpPr>
        <p:spPr>
          <a:xfrm>
            <a:off x="4648200" y="5602985"/>
            <a:ext cx="38128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Level programming languages</a:t>
            </a: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E3730103-7F8D-4792-83EE-5FFC4A5D2274}"/>
              </a:ext>
            </a:extLst>
          </p:cNvPr>
          <p:cNvSpPr/>
          <p:nvPr/>
        </p:nvSpPr>
        <p:spPr>
          <a:xfrm rot="5400000">
            <a:off x="7906257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6694F26-80D5-467D-94C4-C9C860517F5F}"/>
              </a:ext>
            </a:extLst>
          </p:cNvPr>
          <p:cNvSpPr/>
          <p:nvPr/>
        </p:nvSpPr>
        <p:spPr>
          <a:xfrm>
            <a:off x="8270588" y="3900069"/>
            <a:ext cx="190500" cy="190500"/>
          </a:xfrm>
          <a:prstGeom prst="ellipse">
            <a:avLst/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Circle: Hollow 46">
            <a:extLst>
              <a:ext uri="{FF2B5EF4-FFF2-40B4-BE49-F238E27FC236}">
                <a16:creationId xmlns:a16="http://schemas.microsoft.com/office/drawing/2014/main" id="{B0789B4A-0620-4211-9109-6DBE9A07FE51}"/>
              </a:ext>
            </a:extLst>
          </p:cNvPr>
          <p:cNvSpPr/>
          <p:nvPr/>
        </p:nvSpPr>
        <p:spPr>
          <a:xfrm>
            <a:off x="8151525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Circle: Hollow 47">
            <a:extLst>
              <a:ext uri="{FF2B5EF4-FFF2-40B4-BE49-F238E27FC236}">
                <a16:creationId xmlns:a16="http://schemas.microsoft.com/office/drawing/2014/main" id="{9C63B36C-028C-4461-9179-02E81EA9B830}"/>
              </a:ext>
            </a:extLst>
          </p:cNvPr>
          <p:cNvSpPr/>
          <p:nvPr/>
        </p:nvSpPr>
        <p:spPr>
          <a:xfrm>
            <a:off x="8018653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5E6C7CE-0DCB-4A82-B08E-519AC3270B85}"/>
              </a:ext>
            </a:extLst>
          </p:cNvPr>
          <p:cNvCxnSpPr>
            <a:cxnSpLocks/>
          </p:cNvCxnSpPr>
          <p:nvPr/>
        </p:nvCxnSpPr>
        <p:spPr>
          <a:xfrm flipV="1">
            <a:off x="8365839" y="2614747"/>
            <a:ext cx="0" cy="1033387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4CFE38F3-7830-46D8-95EE-69DB62ED465D}"/>
              </a:ext>
            </a:extLst>
          </p:cNvPr>
          <p:cNvSpPr/>
          <p:nvPr/>
        </p:nvSpPr>
        <p:spPr>
          <a:xfrm>
            <a:off x="8303718" y="2568391"/>
            <a:ext cx="124240" cy="124240"/>
          </a:xfrm>
          <a:prstGeom prst="ellipse">
            <a:avLst/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5F62DC2-C651-4B22-B4CB-1846861868F6}"/>
              </a:ext>
            </a:extLst>
          </p:cNvPr>
          <p:cNvSpPr txBox="1"/>
          <p:nvPr/>
        </p:nvSpPr>
        <p:spPr>
          <a:xfrm>
            <a:off x="7217704" y="4382611"/>
            <a:ext cx="2159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3600" b="1" baseline="30000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b="1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4337E62-7F21-4CD3-9B0D-507A64DF7728}"/>
              </a:ext>
            </a:extLst>
          </p:cNvPr>
          <p:cNvSpPr txBox="1"/>
          <p:nvPr/>
        </p:nvSpPr>
        <p:spPr>
          <a:xfrm>
            <a:off x="7217704" y="1926108"/>
            <a:ext cx="26882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Specialized programming languages</a:t>
            </a:r>
          </a:p>
        </p:txBody>
      </p:sp>
      <p:sp>
        <p:nvSpPr>
          <p:cNvPr id="53" name="Arc 52">
            <a:extLst>
              <a:ext uri="{FF2B5EF4-FFF2-40B4-BE49-F238E27FC236}">
                <a16:creationId xmlns:a16="http://schemas.microsoft.com/office/drawing/2014/main" id="{FC85B459-7BA2-4C61-9178-E1CE5EFAEC56}"/>
              </a:ext>
            </a:extLst>
          </p:cNvPr>
          <p:cNvSpPr/>
          <p:nvPr/>
        </p:nvSpPr>
        <p:spPr>
          <a:xfrm>
            <a:off x="10144184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4A6EEA54-5314-432F-B5DF-B223248AB8AA}"/>
              </a:ext>
            </a:extLst>
          </p:cNvPr>
          <p:cNvSpPr/>
          <p:nvPr/>
        </p:nvSpPr>
        <p:spPr>
          <a:xfrm>
            <a:off x="10508515" y="3900069"/>
            <a:ext cx="190500" cy="1905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0C983C23-7914-456E-AA37-90FEEBD851C0}"/>
              </a:ext>
            </a:extLst>
          </p:cNvPr>
          <p:cNvSpPr/>
          <p:nvPr/>
        </p:nvSpPr>
        <p:spPr>
          <a:xfrm>
            <a:off x="10389452" y="3781006"/>
            <a:ext cx="428626" cy="428626"/>
          </a:xfrm>
          <a:prstGeom prst="donut">
            <a:avLst>
              <a:gd name="adj" fmla="val 5281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Circle: Hollow 56">
            <a:extLst>
              <a:ext uri="{FF2B5EF4-FFF2-40B4-BE49-F238E27FC236}">
                <a16:creationId xmlns:a16="http://schemas.microsoft.com/office/drawing/2014/main" id="{CD810234-B3DF-4AE8-B7F5-9B91C3FEE8A3}"/>
              </a:ext>
            </a:extLst>
          </p:cNvPr>
          <p:cNvSpPr/>
          <p:nvPr/>
        </p:nvSpPr>
        <p:spPr>
          <a:xfrm>
            <a:off x="10256580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1A79A1-830D-43A5-991E-41089FE309F5}"/>
              </a:ext>
            </a:extLst>
          </p:cNvPr>
          <p:cNvCxnSpPr>
            <a:cxnSpLocks/>
          </p:cNvCxnSpPr>
          <p:nvPr/>
        </p:nvCxnSpPr>
        <p:spPr>
          <a:xfrm flipV="1">
            <a:off x="10603766" y="4342505"/>
            <a:ext cx="0" cy="1033387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91D217BA-6735-41FC-ADDE-ADA84BF5E891}"/>
              </a:ext>
            </a:extLst>
          </p:cNvPr>
          <p:cNvSpPr/>
          <p:nvPr/>
        </p:nvSpPr>
        <p:spPr>
          <a:xfrm>
            <a:off x="10541645" y="5350759"/>
            <a:ext cx="124240" cy="12424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93BBA26-6FB6-4EDA-AE7C-332D388F6619}"/>
              </a:ext>
            </a:extLst>
          </p:cNvPr>
          <p:cNvSpPr txBox="1"/>
          <p:nvPr/>
        </p:nvSpPr>
        <p:spPr>
          <a:xfrm>
            <a:off x="9541493" y="2961830"/>
            <a:ext cx="2040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3600" b="1" baseline="300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710CEB2-4E11-44C6-A201-5DCB3EA9A265}"/>
              </a:ext>
            </a:extLst>
          </p:cNvPr>
          <p:cNvSpPr txBox="1"/>
          <p:nvPr/>
        </p:nvSpPr>
        <p:spPr>
          <a:xfrm>
            <a:off x="8991600" y="5602985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Artificial Intelligence Programming Languages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E23E97-80CA-4DCE-905B-0371552128FB}"/>
              </a:ext>
            </a:extLst>
          </p:cNvPr>
          <p:cNvCxnSpPr>
            <a:cxnSpLocks/>
          </p:cNvCxnSpPr>
          <p:nvPr/>
        </p:nvCxnSpPr>
        <p:spPr>
          <a:xfrm>
            <a:off x="597932" y="5335519"/>
            <a:ext cx="1881163" cy="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6AF9195-D1C7-4EAB-9766-CBBD5AC04E3E}"/>
              </a:ext>
            </a:extLst>
          </p:cNvPr>
          <p:cNvCxnSpPr>
            <a:cxnSpLocks/>
          </p:cNvCxnSpPr>
          <p:nvPr/>
        </p:nvCxnSpPr>
        <p:spPr>
          <a:xfrm>
            <a:off x="4863343" y="6237241"/>
            <a:ext cx="3407245" cy="0"/>
          </a:xfrm>
          <a:prstGeom prst="line">
            <a:avLst/>
          </a:prstGeom>
          <a:ln w="19050">
            <a:solidFill>
              <a:srgbClr val="EF30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7FD0854-B613-4503-8F9F-7EBA21977DB6}"/>
              </a:ext>
            </a:extLst>
          </p:cNvPr>
          <p:cNvCxnSpPr>
            <a:cxnSpLocks/>
          </p:cNvCxnSpPr>
          <p:nvPr/>
        </p:nvCxnSpPr>
        <p:spPr>
          <a:xfrm>
            <a:off x="9220200" y="6187760"/>
            <a:ext cx="2483765" cy="24617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67D5D77-7183-46A2-913A-91854EB46B5B}"/>
              </a:ext>
            </a:extLst>
          </p:cNvPr>
          <p:cNvCxnSpPr>
            <a:cxnSpLocks/>
          </p:cNvCxnSpPr>
          <p:nvPr/>
        </p:nvCxnSpPr>
        <p:spPr>
          <a:xfrm>
            <a:off x="2757933" y="2009051"/>
            <a:ext cx="2292165" cy="0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FE4C8AC-856E-47A1-86C3-D3143F6DF56B}"/>
              </a:ext>
            </a:extLst>
          </p:cNvPr>
          <p:cNvCxnSpPr>
            <a:cxnSpLocks/>
          </p:cNvCxnSpPr>
          <p:nvPr/>
        </p:nvCxnSpPr>
        <p:spPr>
          <a:xfrm>
            <a:off x="7328027" y="1835312"/>
            <a:ext cx="2425573" cy="0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Languages Generations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579029" y="4816901"/>
            <a:ext cx="2062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Machine Language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DF67D57-8EDA-4F91-A645-BFB8A1D6A0FE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1009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5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500"/>
                            </p:stCondLst>
                            <p:childTnLst>
                              <p:par>
                                <p:cTn id="1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000"/>
                            </p:stCondLst>
                            <p:childTnLst>
                              <p:par>
                                <p:cTn id="1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500"/>
                            </p:stCondLst>
                            <p:childTnLst>
                              <p:par>
                                <p:cTn id="1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0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500"/>
                            </p:stCondLst>
                            <p:childTnLst>
                              <p:par>
                                <p:cTn id="1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5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000"/>
                            </p:stCondLst>
                            <p:childTnLst>
                              <p:par>
                                <p:cTn id="1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000"/>
                            </p:stCondLst>
                            <p:childTnLst>
                              <p:par>
                                <p:cTn id="18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500"/>
                            </p:stCondLst>
                            <p:childTnLst>
                              <p:par>
                                <p:cTn id="1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3000"/>
                            </p:stCondLst>
                            <p:childTnLst>
                              <p:par>
                                <p:cTn id="1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500"/>
                            </p:stCondLst>
                            <p:childTnLst>
                              <p:par>
                                <p:cTn id="2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500"/>
                            </p:stCondLst>
                            <p:childTnLst>
                              <p:par>
                                <p:cTn id="2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500"/>
                            </p:stCondLst>
                            <p:childTnLst>
                              <p:par>
                                <p:cTn id="2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2000"/>
                            </p:stCondLst>
                            <p:childTnLst>
                              <p:par>
                                <p:cTn id="2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2500"/>
                            </p:stCondLst>
                            <p:childTnLst>
                              <p:par>
                                <p:cTn id="2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3000"/>
                            </p:stCondLst>
                            <p:childTnLst>
                              <p:par>
                                <p:cTn id="2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4000"/>
                            </p:stCondLst>
                            <p:childTnLst>
                              <p:par>
                                <p:cTn id="2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/>
      <p:bldP spid="18" grpId="0" animBg="1"/>
      <p:bldP spid="20" grpId="0" animBg="1"/>
      <p:bldP spid="21" grpId="0" animBg="1"/>
      <p:bldP spid="22" grpId="0" animBg="1"/>
      <p:bldP spid="24" grpId="0" animBg="1"/>
      <p:bldP spid="25" grpId="0"/>
      <p:bldP spid="26" grpId="0"/>
      <p:bldP spid="27" grpId="0" animBg="1"/>
      <p:bldP spid="29" grpId="0" animBg="1"/>
      <p:bldP spid="30" grpId="0" animBg="1"/>
      <p:bldP spid="31" grpId="0" animBg="1"/>
      <p:bldP spid="33" grpId="0" animBg="1"/>
      <p:bldP spid="34" grpId="0"/>
      <p:bldP spid="35" grpId="0"/>
      <p:bldP spid="45" grpId="0" animBg="1"/>
      <p:bldP spid="46" grpId="0" animBg="1"/>
      <p:bldP spid="47" grpId="0" animBg="1"/>
      <p:bldP spid="48" grpId="0" animBg="1"/>
      <p:bldP spid="50" grpId="0" animBg="1"/>
      <p:bldP spid="51" grpId="0"/>
      <p:bldP spid="52" grpId="0"/>
      <p:bldP spid="53" grpId="0" animBg="1"/>
      <p:bldP spid="55" grpId="0" animBg="1"/>
      <p:bldP spid="56" grpId="0" animBg="1"/>
      <p:bldP spid="57" grpId="0" animBg="1"/>
      <p:bldP spid="59" grpId="0" animBg="1"/>
      <p:bldP spid="60" grpId="0"/>
      <p:bldP spid="61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9795341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7010399" y="3995319"/>
            <a:ext cx="518160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0159672" y="3900069"/>
            <a:ext cx="190500" cy="19050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0040609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9907737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0254923" y="4342506"/>
            <a:ext cx="0" cy="36327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0192802" y="4676360"/>
            <a:ext cx="124240" cy="12424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9296400" y="2961830"/>
            <a:ext cx="1915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600" b="1" baseline="30000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3600" b="1" dirty="0">
                <a:solidFill>
                  <a:srgbClr val="03A1A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1GL (First Generation Language)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651656" y="1851662"/>
            <a:ext cx="6358743" cy="2462213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Machine language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All coding is done in binary. Code is not easily legible to human beings.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Zero or no abstraction. Tightly coupled to the hardware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 programmer must be an expert in hardware and software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668D28-9040-4307-B91B-4999F9D200E6}"/>
              </a:ext>
            </a:extLst>
          </p:cNvPr>
          <p:cNvCxnSpPr>
            <a:cxnSpLocks/>
          </p:cNvCxnSpPr>
          <p:nvPr/>
        </p:nvCxnSpPr>
        <p:spPr>
          <a:xfrm>
            <a:off x="632407" y="1752600"/>
            <a:ext cx="6377992" cy="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AEDF0FF-AA80-45D6-BA04-561593619F7C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6DF7FA-FA97-4C3C-A5DA-A5F95F94C9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30" t="76267" r="23752" b="3724"/>
          <a:stretch/>
        </p:blipFill>
        <p:spPr>
          <a:xfrm>
            <a:off x="1295400" y="5029200"/>
            <a:ext cx="4218744" cy="168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435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9795341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6990467" y="3995319"/>
            <a:ext cx="5201533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0159672" y="3900069"/>
            <a:ext cx="190500" cy="190500"/>
          </a:xfrm>
          <a:prstGeom prst="ellipse">
            <a:avLst/>
          </a:prstGeom>
          <a:solidFill>
            <a:srgbClr val="EE9524"/>
          </a:solidFill>
          <a:ln>
            <a:solidFill>
              <a:srgbClr val="EE9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0040609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EE9524"/>
          </a:solidFill>
          <a:ln>
            <a:solidFill>
              <a:srgbClr val="EE95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9907737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0254923" y="4342506"/>
            <a:ext cx="0" cy="363270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0192802" y="4676360"/>
            <a:ext cx="124240" cy="124240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9296400" y="2961830"/>
            <a:ext cx="19150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baseline="30000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3600" b="1" dirty="0">
                <a:solidFill>
                  <a:srgbClr val="EE95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2GL (Second Generation Language)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651656" y="1851662"/>
            <a:ext cx="6365755" cy="2123658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Assembly language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Low level of abstraction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Code can be understood by programmers. Instructions are written using mnemonics (instead of opcodes)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For example: LOAD, MUL, DIV, etc.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668D28-9040-4307-B91B-4999F9D200E6}"/>
              </a:ext>
            </a:extLst>
          </p:cNvPr>
          <p:cNvCxnSpPr>
            <a:cxnSpLocks/>
          </p:cNvCxnSpPr>
          <p:nvPr/>
        </p:nvCxnSpPr>
        <p:spPr>
          <a:xfrm>
            <a:off x="632407" y="1752600"/>
            <a:ext cx="6365755" cy="0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C16ADD4-6844-4162-A04A-BD264D5B31F7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24F26D6-CF1A-4600-837B-B979D5093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4322" y="4342504"/>
            <a:ext cx="3726639" cy="224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944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9795341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9133143" y="3995319"/>
            <a:ext cx="30588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0159672" y="3900069"/>
            <a:ext cx="190500" cy="190500"/>
          </a:xfrm>
          <a:prstGeom prst="ellipse">
            <a:avLst/>
          </a:prstGeom>
          <a:solidFill>
            <a:srgbClr val="E71E61"/>
          </a:solidFill>
          <a:ln>
            <a:solidFill>
              <a:srgbClr val="E71E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0040609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E71E61"/>
          </a:solidFill>
          <a:ln>
            <a:solidFill>
              <a:srgbClr val="EF3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9907737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0254923" y="4342506"/>
            <a:ext cx="0" cy="363270"/>
          </a:xfrm>
          <a:prstGeom prst="line">
            <a:avLst/>
          </a:prstGeom>
          <a:ln w="19050">
            <a:solidFill>
              <a:srgbClr val="EF30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0192802" y="4676360"/>
            <a:ext cx="124240" cy="124240"/>
          </a:xfrm>
          <a:prstGeom prst="ellipse">
            <a:avLst/>
          </a:prstGeom>
          <a:solidFill>
            <a:srgbClr val="E71E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9296400" y="2961830"/>
            <a:ext cx="19150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3600" b="1" baseline="30000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b="1" dirty="0">
                <a:solidFill>
                  <a:srgbClr val="EF307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3GL (Third Generation Language)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651656" y="1242062"/>
            <a:ext cx="8511872" cy="2123658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High-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level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programming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endParaRPr lang="es-MX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level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abstraction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phrases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english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represent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instructions</a:t>
            </a:r>
            <a:endParaRPr lang="es-MX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High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portability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can be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executed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2200" dirty="0" err="1">
                <a:latin typeface="Arial" panose="020B0604020202020204" pitchFamily="34" charset="0"/>
                <a:cs typeface="Arial" panose="020B0604020202020204" pitchFamily="34" charset="0"/>
              </a:rPr>
              <a:t>devices</a:t>
            </a: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s-MX" sz="2200" dirty="0">
                <a:latin typeface="Arial" panose="020B0604020202020204" pitchFamily="34" charset="0"/>
                <a:cs typeface="Arial" panose="020B0604020202020204" pitchFamily="34" charset="0"/>
              </a:rPr>
              <a:t>Java, C++, C#, Python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endParaRPr lang="es-MX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668D28-9040-4307-B91B-4999F9D200E6}"/>
              </a:ext>
            </a:extLst>
          </p:cNvPr>
          <p:cNvCxnSpPr>
            <a:cxnSpLocks/>
          </p:cNvCxnSpPr>
          <p:nvPr/>
        </p:nvCxnSpPr>
        <p:spPr>
          <a:xfrm>
            <a:off x="632407" y="1143000"/>
            <a:ext cx="8534399" cy="0"/>
          </a:xfrm>
          <a:prstGeom prst="line">
            <a:avLst/>
          </a:prstGeom>
          <a:ln w="19050">
            <a:solidFill>
              <a:srgbClr val="E71E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5790C9-965F-4BD1-805C-A2E53759872D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BDE270-6E04-49D5-9515-6880FABCF7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412" y="3997477"/>
            <a:ext cx="3509904" cy="262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990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9795341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8839200" y="3995319"/>
            <a:ext cx="335280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0159672" y="3900069"/>
            <a:ext cx="190500" cy="190500"/>
          </a:xfrm>
          <a:prstGeom prst="ellipse">
            <a:avLst/>
          </a:prstGeom>
          <a:solidFill>
            <a:srgbClr val="1C7CBB"/>
          </a:solidFill>
          <a:ln>
            <a:solidFill>
              <a:srgbClr val="1C7C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0040609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1C7CBB"/>
          </a:solidFill>
          <a:ln>
            <a:solidFill>
              <a:srgbClr val="1C7C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9907737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0254923" y="4342506"/>
            <a:ext cx="0" cy="363270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0192802" y="4676360"/>
            <a:ext cx="124240" cy="124240"/>
          </a:xfrm>
          <a:prstGeom prst="ellipse">
            <a:avLst/>
          </a:prstGeom>
          <a:solidFill>
            <a:srgbClr val="1C7CBB"/>
          </a:solidFill>
          <a:ln>
            <a:solidFill>
              <a:srgbClr val="1C7C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9296400" y="2961830"/>
            <a:ext cx="19150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3600" b="1" baseline="30000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b="1" dirty="0">
                <a:solidFill>
                  <a:srgbClr val="1C7CB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4GL (Fourth Generation Language)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651656" y="1089662"/>
            <a:ext cx="8416144" cy="2462213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Specialized programming language, also known as domain specific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Very specialized programming languages, with the objective to accelerate complex program design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Very high level of abstraction, with simple integration to other components (databases, APIs, frameworks).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SQL, ABAP, MATLAB, LabView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668D28-9040-4307-B91B-4999F9D200E6}"/>
              </a:ext>
            </a:extLst>
          </p:cNvPr>
          <p:cNvCxnSpPr>
            <a:cxnSpLocks/>
          </p:cNvCxnSpPr>
          <p:nvPr/>
        </p:nvCxnSpPr>
        <p:spPr>
          <a:xfrm>
            <a:off x="632407" y="990600"/>
            <a:ext cx="6365763" cy="0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C8A7EC-55BB-406D-8871-7D159FFBB366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CE7FAAA-EEA3-48B8-83CD-6F413085B5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894" y="3900069"/>
            <a:ext cx="4514251" cy="256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38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0">
            <a:extLst>
              <a:ext uri="{FF2B5EF4-FFF2-40B4-BE49-F238E27FC236}">
                <a16:creationId xmlns:a16="http://schemas.microsoft.com/office/drawing/2014/main" id="{AF54DAFC-72BF-4C18-B451-30110FC8EBCC}"/>
              </a:ext>
            </a:extLst>
          </p:cNvPr>
          <p:cNvSpPr/>
          <p:nvPr/>
        </p:nvSpPr>
        <p:spPr>
          <a:xfrm>
            <a:off x="9795341" y="3535738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B54977-33F8-4105-824C-3D0C493D5B00}"/>
              </a:ext>
            </a:extLst>
          </p:cNvPr>
          <p:cNvCxnSpPr>
            <a:cxnSpLocks/>
          </p:cNvCxnSpPr>
          <p:nvPr/>
        </p:nvCxnSpPr>
        <p:spPr>
          <a:xfrm>
            <a:off x="8839200" y="3995319"/>
            <a:ext cx="3352800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BADB8234-7655-4312-99D5-ACC91B4B894B}"/>
              </a:ext>
            </a:extLst>
          </p:cNvPr>
          <p:cNvSpPr/>
          <p:nvPr/>
        </p:nvSpPr>
        <p:spPr>
          <a:xfrm>
            <a:off x="10159672" y="3900069"/>
            <a:ext cx="190500" cy="190500"/>
          </a:xfrm>
          <a:prstGeom prst="ellipse">
            <a:avLst/>
          </a:prstGeom>
          <a:solidFill>
            <a:srgbClr val="385723"/>
          </a:solidFill>
          <a:ln>
            <a:solidFill>
              <a:srgbClr val="385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868629C6-9D56-44C4-A90C-D16F2E7AA94B}"/>
              </a:ext>
            </a:extLst>
          </p:cNvPr>
          <p:cNvSpPr/>
          <p:nvPr/>
        </p:nvSpPr>
        <p:spPr>
          <a:xfrm>
            <a:off x="10040609" y="3781006"/>
            <a:ext cx="428626" cy="428626"/>
          </a:xfrm>
          <a:prstGeom prst="donut">
            <a:avLst>
              <a:gd name="adj" fmla="val 5281"/>
            </a:avLst>
          </a:prstGeom>
          <a:solidFill>
            <a:srgbClr val="385723"/>
          </a:solidFill>
          <a:ln>
            <a:solidFill>
              <a:srgbClr val="385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1E0E5245-3E9D-45CB-A2A2-78E37536928E}"/>
              </a:ext>
            </a:extLst>
          </p:cNvPr>
          <p:cNvSpPr/>
          <p:nvPr/>
        </p:nvSpPr>
        <p:spPr>
          <a:xfrm>
            <a:off x="9907737" y="3648134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B8353AA-1A28-4FAD-AF44-130B899BAAE4}"/>
              </a:ext>
            </a:extLst>
          </p:cNvPr>
          <p:cNvCxnSpPr>
            <a:cxnSpLocks/>
          </p:cNvCxnSpPr>
          <p:nvPr/>
        </p:nvCxnSpPr>
        <p:spPr>
          <a:xfrm flipV="1">
            <a:off x="10254923" y="4342506"/>
            <a:ext cx="0" cy="363270"/>
          </a:xfrm>
          <a:prstGeom prst="line">
            <a:avLst/>
          </a:prstGeom>
          <a:ln w="19050"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6B49B4F-63E8-4430-9059-553CBCA3AB43}"/>
              </a:ext>
            </a:extLst>
          </p:cNvPr>
          <p:cNvSpPr/>
          <p:nvPr/>
        </p:nvSpPr>
        <p:spPr>
          <a:xfrm>
            <a:off x="10192802" y="4676360"/>
            <a:ext cx="124240" cy="124240"/>
          </a:xfrm>
          <a:prstGeom prst="ellipse">
            <a:avLst/>
          </a:prstGeom>
          <a:solidFill>
            <a:srgbClr val="385723"/>
          </a:solidFill>
          <a:ln>
            <a:solidFill>
              <a:srgbClr val="3857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59B938-7387-4E6C-B81C-CA1B61488588}"/>
              </a:ext>
            </a:extLst>
          </p:cNvPr>
          <p:cNvSpPr txBox="1"/>
          <p:nvPr/>
        </p:nvSpPr>
        <p:spPr>
          <a:xfrm>
            <a:off x="9296400" y="2961830"/>
            <a:ext cx="191509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3600" b="1" baseline="30000" dirty="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b="1" dirty="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C17817C-AF36-4468-94FC-44DCFF825290}"/>
              </a:ext>
            </a:extLst>
          </p:cNvPr>
          <p:cNvSpPr txBox="1"/>
          <p:nvPr/>
        </p:nvSpPr>
        <p:spPr>
          <a:xfrm>
            <a:off x="651657" y="131812"/>
            <a:ext cx="10930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1415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5GL (Fifth Generation Language)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1906F-8E8D-495D-9ED6-04A388AF0CBE}"/>
              </a:ext>
            </a:extLst>
          </p:cNvPr>
          <p:cNvSpPr txBox="1"/>
          <p:nvPr/>
        </p:nvSpPr>
        <p:spPr>
          <a:xfrm>
            <a:off x="651656" y="1089662"/>
            <a:ext cx="8185162" cy="144655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5GL solves problems by defining a set of rules.</a:t>
            </a:r>
          </a:p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programming language can design algorithms through AI, complex programming, etc.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C668D28-9040-4307-B91B-4999F9D200E6}"/>
              </a:ext>
            </a:extLst>
          </p:cNvPr>
          <p:cNvCxnSpPr>
            <a:cxnSpLocks/>
          </p:cNvCxnSpPr>
          <p:nvPr/>
        </p:nvCxnSpPr>
        <p:spPr>
          <a:xfrm>
            <a:off x="632407" y="990600"/>
            <a:ext cx="8219953" cy="0"/>
          </a:xfrm>
          <a:prstGeom prst="line">
            <a:avLst/>
          </a:prstGeom>
          <a:ln w="19050"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70CEB0-D6A3-4710-882F-58C896F6E8EF}"/>
              </a:ext>
            </a:extLst>
          </p:cNvPr>
          <p:cNvCxnSpPr>
            <a:cxnSpLocks/>
          </p:cNvCxnSpPr>
          <p:nvPr/>
        </p:nvCxnSpPr>
        <p:spPr>
          <a:xfrm>
            <a:off x="-21657" y="3995319"/>
            <a:ext cx="654064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34FE45-732B-4576-8A8B-97A08E2CD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891" y="2948690"/>
            <a:ext cx="4254637" cy="291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228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9" grpId="0" animBg="1"/>
      <p:bldP spid="10" grpId="0" animBg="1"/>
      <p:bldP spid="14" grpId="0" animBg="1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Informatica 1">
      <a:dk1>
        <a:sysClr val="windowText" lastClr="000000"/>
      </a:dk1>
      <a:lt1>
        <a:sysClr val="window" lastClr="FFFFFF"/>
      </a:lt1>
      <a:dk2>
        <a:srgbClr val="FEFCFB"/>
      </a:dk2>
      <a:lt2>
        <a:srgbClr val="F55D3E"/>
      </a:lt2>
      <a:accent1>
        <a:srgbClr val="9C7CA5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nformatica 1">
      <a:majorFont>
        <a:latin typeface="Rokkitt"/>
        <a:ea typeface=""/>
        <a:cs typeface=""/>
      </a:majorFont>
      <a:minorFont>
        <a:latin typeface="Rubi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5EFE633-8EC4-4C85-8BF0-E292D8E50BA1}">
  <we:reference id="wa104051163" version="1.2.0.3" store="en-US" storeType="OMEX"/>
  <we:alternateReferences>
    <we:reference id="wa104051163" version="1.2.0.3" store="wa1040511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1252</TotalTime>
  <Words>716</Words>
  <Application>Microsoft Office PowerPoint</Application>
  <PresentationFormat>Widescreen</PresentationFormat>
  <Paragraphs>99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Rokkitt</vt:lpstr>
      <vt:lpstr>Rubik</vt:lpstr>
      <vt:lpstr>Arial</vt:lpstr>
      <vt:lpstr>Consolas</vt:lpstr>
      <vt:lpstr>Calibri</vt:lpstr>
      <vt:lpstr>Office Theme</vt:lpstr>
      <vt:lpstr>Topic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Java?</vt:lpstr>
      <vt:lpstr>PowerPoint Presentation</vt:lpstr>
      <vt:lpstr>What is Java?</vt:lpstr>
      <vt:lpstr>PowerPoint Presentation</vt:lpstr>
      <vt:lpstr>Clases</vt:lpstr>
      <vt:lpstr>Compiler</vt:lpstr>
      <vt:lpstr>PowerPoint Presentation</vt:lpstr>
      <vt:lpstr>Java Virtual Machine (JVM)</vt:lpstr>
      <vt:lpstr>TIOBE Rating</vt:lpstr>
      <vt:lpstr>Github’s Octoverse Rating</vt:lpstr>
      <vt:lpstr>Before we begin…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Módulo 2</dc:title>
  <dc:creator>Omar Acosta</dc:creator>
  <cp:lastModifiedBy>Omar Acosta</cp:lastModifiedBy>
  <cp:revision>221</cp:revision>
  <dcterms:created xsi:type="dcterms:W3CDTF">2020-08-26T01:11:27Z</dcterms:created>
  <dcterms:modified xsi:type="dcterms:W3CDTF">2023-09-24T18:21:11Z</dcterms:modified>
</cp:coreProperties>
</file>